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4" r:id="rId5"/>
    <p:sldId id="265" r:id="rId6"/>
    <p:sldId id="259" r:id="rId7"/>
    <p:sldId id="260" r:id="rId8"/>
    <p:sldId id="262" r:id="rId9"/>
    <p:sldId id="272" r:id="rId10"/>
    <p:sldId id="261" r:id="rId11"/>
    <p:sldId id="273" r:id="rId12"/>
    <p:sldId id="267" r:id="rId13"/>
    <p:sldId id="268" r:id="rId14"/>
    <p:sldId id="269" r:id="rId15"/>
    <p:sldId id="271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0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66791F-944C-4E49-8FC6-62EBFC411E6E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1D5547-EEB0-4294-A0A8-3DB9AF423B36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sz="2300" dirty="0" smtClean="0">
              <a:solidFill>
                <a:schemeClr val="tx1"/>
              </a:solidFill>
            </a:rPr>
            <a:t>Research data to identify needs</a:t>
          </a:r>
          <a:endParaRPr lang="en-US" sz="2300" dirty="0">
            <a:solidFill>
              <a:schemeClr val="tx1"/>
            </a:solidFill>
          </a:endParaRPr>
        </a:p>
      </dgm:t>
    </dgm:pt>
    <dgm:pt modelId="{276985D5-90FD-4D1D-A49F-6780099BCF3B}" type="parTrans" cxnId="{A2F8EC95-835A-4BB7-81A8-4DD56E475F26}">
      <dgm:prSet/>
      <dgm:spPr/>
      <dgm:t>
        <a:bodyPr/>
        <a:lstStyle/>
        <a:p>
          <a:endParaRPr lang="en-US"/>
        </a:p>
      </dgm:t>
    </dgm:pt>
    <dgm:pt modelId="{140B121C-D644-4E29-B5E9-3E1E0F81E4DC}" type="sibTrans" cxnId="{A2F8EC95-835A-4BB7-81A8-4DD56E475F26}">
      <dgm:prSet/>
      <dgm:spPr/>
      <dgm:t>
        <a:bodyPr/>
        <a:lstStyle/>
        <a:p>
          <a:endParaRPr lang="en-US"/>
        </a:p>
      </dgm:t>
    </dgm:pt>
    <dgm:pt modelId="{3F59F68B-1CC4-4E4B-BA5C-332B79960521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sz="2300" dirty="0" smtClean="0">
              <a:solidFill>
                <a:schemeClr val="tx1"/>
              </a:solidFill>
            </a:rPr>
            <a:t>Develop an action plan</a:t>
          </a:r>
          <a:endParaRPr lang="en-US" sz="2300" dirty="0">
            <a:solidFill>
              <a:schemeClr val="tx1"/>
            </a:solidFill>
          </a:endParaRPr>
        </a:p>
      </dgm:t>
    </dgm:pt>
    <dgm:pt modelId="{F0982DD2-5B2F-4076-B9A1-7E96B1E20703}" type="parTrans" cxnId="{91B59F70-1DC8-44E8-9D8C-8B860F393170}">
      <dgm:prSet/>
      <dgm:spPr/>
      <dgm:t>
        <a:bodyPr/>
        <a:lstStyle/>
        <a:p>
          <a:endParaRPr lang="en-US"/>
        </a:p>
      </dgm:t>
    </dgm:pt>
    <dgm:pt modelId="{2BB459DC-4E3E-45FD-898C-CF6D78659ABA}" type="sibTrans" cxnId="{91B59F70-1DC8-44E8-9D8C-8B860F393170}">
      <dgm:prSet/>
      <dgm:spPr/>
      <dgm:t>
        <a:bodyPr/>
        <a:lstStyle/>
        <a:p>
          <a:endParaRPr lang="en-US"/>
        </a:p>
      </dgm:t>
    </dgm:pt>
    <dgm:pt modelId="{00D535DD-0C7B-4685-80F9-50C2BF138237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sz="2300" dirty="0" smtClean="0">
              <a:solidFill>
                <a:schemeClr val="tx1"/>
              </a:solidFill>
            </a:rPr>
            <a:t>Gather resources and create timeline</a:t>
          </a:r>
          <a:endParaRPr lang="en-US" sz="2300" dirty="0">
            <a:solidFill>
              <a:schemeClr val="tx1"/>
            </a:solidFill>
          </a:endParaRPr>
        </a:p>
      </dgm:t>
    </dgm:pt>
    <dgm:pt modelId="{DBE38F8F-A612-476D-ABBC-6657F5EB551F}" type="parTrans" cxnId="{9A7FA647-C094-4122-B927-79513F5758C5}">
      <dgm:prSet/>
      <dgm:spPr/>
      <dgm:t>
        <a:bodyPr/>
        <a:lstStyle/>
        <a:p>
          <a:endParaRPr lang="en-US"/>
        </a:p>
      </dgm:t>
    </dgm:pt>
    <dgm:pt modelId="{FC13A31F-B4D2-48A1-A19C-6D460B4C9508}" type="sibTrans" cxnId="{9A7FA647-C094-4122-B927-79513F5758C5}">
      <dgm:prSet/>
      <dgm:spPr/>
      <dgm:t>
        <a:bodyPr/>
        <a:lstStyle/>
        <a:p>
          <a:endParaRPr lang="en-US"/>
        </a:p>
      </dgm:t>
    </dgm:pt>
    <dgm:pt modelId="{8C4CF824-B0AD-47B9-AF66-CD67A740BAFC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sz="2200" dirty="0" smtClean="0">
              <a:solidFill>
                <a:schemeClr val="tx1"/>
              </a:solidFill>
            </a:rPr>
            <a:t>Implemen</a:t>
          </a:r>
          <a:r>
            <a:rPr lang="en-US" sz="2300" dirty="0" smtClean="0">
              <a:solidFill>
                <a:schemeClr val="tx1"/>
              </a:solidFill>
            </a:rPr>
            <a:t>t plan of action</a:t>
          </a:r>
          <a:endParaRPr lang="en-US" sz="2300" dirty="0">
            <a:solidFill>
              <a:schemeClr val="tx1"/>
            </a:solidFill>
          </a:endParaRPr>
        </a:p>
      </dgm:t>
    </dgm:pt>
    <dgm:pt modelId="{672AF607-9480-4D86-A7A9-73070DF5C093}" type="parTrans" cxnId="{189E2A04-9DFB-44DC-9065-33B303719002}">
      <dgm:prSet/>
      <dgm:spPr/>
      <dgm:t>
        <a:bodyPr/>
        <a:lstStyle/>
        <a:p>
          <a:endParaRPr lang="en-US"/>
        </a:p>
      </dgm:t>
    </dgm:pt>
    <dgm:pt modelId="{231CF860-2AB1-4879-94AD-1C4CFC3A4EA1}" type="sibTrans" cxnId="{189E2A04-9DFB-44DC-9065-33B303719002}">
      <dgm:prSet/>
      <dgm:spPr/>
      <dgm:t>
        <a:bodyPr/>
        <a:lstStyle/>
        <a:p>
          <a:endParaRPr lang="en-US"/>
        </a:p>
      </dgm:t>
    </dgm:pt>
    <dgm:pt modelId="{5827E8C7-7A1C-4480-A66E-A4DAE7A5ECAE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sz="2300" dirty="0" smtClean="0">
              <a:solidFill>
                <a:schemeClr val="tx1"/>
              </a:solidFill>
            </a:rPr>
            <a:t>Assess the results </a:t>
          </a:r>
          <a:endParaRPr lang="en-US" sz="2300" dirty="0">
            <a:solidFill>
              <a:schemeClr val="tx1"/>
            </a:solidFill>
          </a:endParaRPr>
        </a:p>
      </dgm:t>
    </dgm:pt>
    <dgm:pt modelId="{10D61453-0A58-481A-B0A5-87AACB136910}" type="parTrans" cxnId="{B61BF277-B201-4A9D-A153-11F77D307524}">
      <dgm:prSet/>
      <dgm:spPr/>
      <dgm:t>
        <a:bodyPr/>
        <a:lstStyle/>
        <a:p>
          <a:endParaRPr lang="en-US"/>
        </a:p>
      </dgm:t>
    </dgm:pt>
    <dgm:pt modelId="{BE83973C-53D9-4088-9687-B058E7FE0264}" type="sibTrans" cxnId="{B61BF277-B201-4A9D-A153-11F77D307524}">
      <dgm:prSet/>
      <dgm:spPr/>
      <dgm:t>
        <a:bodyPr/>
        <a:lstStyle/>
        <a:p>
          <a:endParaRPr lang="en-US"/>
        </a:p>
      </dgm:t>
    </dgm:pt>
    <dgm:pt modelId="{09E5CCCC-E128-437A-B99F-57F1426870A7}" type="pres">
      <dgm:prSet presAssocID="{4766791F-944C-4E49-8FC6-62EBFC411E6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86BB5F-2131-4DD3-8CC2-7A37D6285393}" type="pres">
      <dgm:prSet presAssocID="{951D5547-EEB0-4294-A0A8-3DB9AF423B36}" presName="node" presStyleLbl="node1" presStyleIdx="0" presStyleCnt="5" custScaleX="122055" custScaleY="1220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3ED5C2-3E0A-456C-BB64-3B24C8B43CF0}" type="pres">
      <dgm:prSet presAssocID="{140B121C-D644-4E29-B5E9-3E1E0F81E4DC}" presName="sibTrans" presStyleLbl="sibTrans2D1" presStyleIdx="0" presStyleCnt="5"/>
      <dgm:spPr/>
      <dgm:t>
        <a:bodyPr/>
        <a:lstStyle/>
        <a:p>
          <a:endParaRPr lang="en-US"/>
        </a:p>
      </dgm:t>
    </dgm:pt>
    <dgm:pt modelId="{DF7D45EA-E103-4F54-820E-D4528B3D2BEE}" type="pres">
      <dgm:prSet presAssocID="{140B121C-D644-4E29-B5E9-3E1E0F81E4DC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F0F5595D-4F2B-4947-B683-89819ADA512E}" type="pres">
      <dgm:prSet presAssocID="{3F59F68B-1CC4-4E4B-BA5C-332B79960521}" presName="node" presStyleLbl="node1" presStyleIdx="1" presStyleCnt="5" custScaleX="122055" custScaleY="1220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9D0C9F-1C40-44E9-B8F8-26325E808BE0}" type="pres">
      <dgm:prSet presAssocID="{2BB459DC-4E3E-45FD-898C-CF6D78659ABA}" presName="sibTrans" presStyleLbl="sibTrans2D1" presStyleIdx="1" presStyleCnt="5"/>
      <dgm:spPr/>
      <dgm:t>
        <a:bodyPr/>
        <a:lstStyle/>
        <a:p>
          <a:endParaRPr lang="en-US"/>
        </a:p>
      </dgm:t>
    </dgm:pt>
    <dgm:pt modelId="{D93B1F5A-07DB-4A59-85E7-95CD39AC996A}" type="pres">
      <dgm:prSet presAssocID="{2BB459DC-4E3E-45FD-898C-CF6D78659ABA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92A23B0E-4BAC-4C75-99ED-2590C99644D5}" type="pres">
      <dgm:prSet presAssocID="{00D535DD-0C7B-4685-80F9-50C2BF138237}" presName="node" presStyleLbl="node1" presStyleIdx="2" presStyleCnt="5" custScaleX="122055" custScaleY="1220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6EE1F2-4E30-44DC-A53B-54017136E76C}" type="pres">
      <dgm:prSet presAssocID="{FC13A31F-B4D2-48A1-A19C-6D460B4C9508}" presName="sibTrans" presStyleLbl="sibTrans2D1" presStyleIdx="2" presStyleCnt="5"/>
      <dgm:spPr/>
      <dgm:t>
        <a:bodyPr/>
        <a:lstStyle/>
        <a:p>
          <a:endParaRPr lang="en-US"/>
        </a:p>
      </dgm:t>
    </dgm:pt>
    <dgm:pt modelId="{9B942533-E6D8-4860-B1F4-FBC99B3C730E}" type="pres">
      <dgm:prSet presAssocID="{FC13A31F-B4D2-48A1-A19C-6D460B4C9508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A063225B-9FD5-45B0-B079-E3D8E14227F9}" type="pres">
      <dgm:prSet presAssocID="{8C4CF824-B0AD-47B9-AF66-CD67A740BAFC}" presName="node" presStyleLbl="node1" presStyleIdx="3" presStyleCnt="5" custScaleX="122055" custScaleY="1220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466E26-6C49-4179-BF7A-15A8F50418AA}" type="pres">
      <dgm:prSet presAssocID="{231CF860-2AB1-4879-94AD-1C4CFC3A4EA1}" presName="sibTrans" presStyleLbl="sibTrans2D1" presStyleIdx="3" presStyleCnt="5"/>
      <dgm:spPr/>
      <dgm:t>
        <a:bodyPr/>
        <a:lstStyle/>
        <a:p>
          <a:endParaRPr lang="en-US"/>
        </a:p>
      </dgm:t>
    </dgm:pt>
    <dgm:pt modelId="{3DE2B4C8-6EE3-41E2-99F0-A8782B3D4ACF}" type="pres">
      <dgm:prSet presAssocID="{231CF860-2AB1-4879-94AD-1C4CFC3A4EA1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4A5C065F-1D7A-4574-9199-B04F53399635}" type="pres">
      <dgm:prSet presAssocID="{5827E8C7-7A1C-4480-A66E-A4DAE7A5ECAE}" presName="node" presStyleLbl="node1" presStyleIdx="4" presStyleCnt="5" custScaleX="122055" custScaleY="1220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661C68-8ECE-4EAD-94F2-967BF6489069}" type="pres">
      <dgm:prSet presAssocID="{BE83973C-53D9-4088-9687-B058E7FE0264}" presName="sibTrans" presStyleLbl="sibTrans2D1" presStyleIdx="4" presStyleCnt="5"/>
      <dgm:spPr/>
      <dgm:t>
        <a:bodyPr/>
        <a:lstStyle/>
        <a:p>
          <a:endParaRPr lang="en-US"/>
        </a:p>
      </dgm:t>
    </dgm:pt>
    <dgm:pt modelId="{15E54A9F-F993-4BA9-B813-D6EC285913C5}" type="pres">
      <dgm:prSet presAssocID="{BE83973C-53D9-4088-9687-B058E7FE0264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5A7F3DCF-6A13-46E2-B5A1-4E21D7E05D8F}" type="presOf" srcId="{231CF860-2AB1-4879-94AD-1C4CFC3A4EA1}" destId="{99466E26-6C49-4179-BF7A-15A8F50418AA}" srcOrd="0" destOrd="0" presId="urn:microsoft.com/office/officeart/2005/8/layout/cycle2"/>
    <dgm:cxn modelId="{4D031482-6631-46C2-8EFE-F92663FFBF37}" type="presOf" srcId="{3F59F68B-1CC4-4E4B-BA5C-332B79960521}" destId="{F0F5595D-4F2B-4947-B683-89819ADA512E}" srcOrd="0" destOrd="0" presId="urn:microsoft.com/office/officeart/2005/8/layout/cycle2"/>
    <dgm:cxn modelId="{D481B3A5-5A39-4AC9-8C8A-87A2E87F7E3F}" type="presOf" srcId="{FC13A31F-B4D2-48A1-A19C-6D460B4C9508}" destId="{9B942533-E6D8-4860-B1F4-FBC99B3C730E}" srcOrd="1" destOrd="0" presId="urn:microsoft.com/office/officeart/2005/8/layout/cycle2"/>
    <dgm:cxn modelId="{E4FFA263-BDC0-49AC-BFFB-5EB3026ABCD5}" type="presOf" srcId="{140B121C-D644-4E29-B5E9-3E1E0F81E4DC}" destId="{983ED5C2-3E0A-456C-BB64-3B24C8B43CF0}" srcOrd="0" destOrd="0" presId="urn:microsoft.com/office/officeart/2005/8/layout/cycle2"/>
    <dgm:cxn modelId="{91B59F70-1DC8-44E8-9D8C-8B860F393170}" srcId="{4766791F-944C-4E49-8FC6-62EBFC411E6E}" destId="{3F59F68B-1CC4-4E4B-BA5C-332B79960521}" srcOrd="1" destOrd="0" parTransId="{F0982DD2-5B2F-4076-B9A1-7E96B1E20703}" sibTransId="{2BB459DC-4E3E-45FD-898C-CF6D78659ABA}"/>
    <dgm:cxn modelId="{9A7FA647-C094-4122-B927-79513F5758C5}" srcId="{4766791F-944C-4E49-8FC6-62EBFC411E6E}" destId="{00D535DD-0C7B-4685-80F9-50C2BF138237}" srcOrd="2" destOrd="0" parTransId="{DBE38F8F-A612-476D-ABBC-6657F5EB551F}" sibTransId="{FC13A31F-B4D2-48A1-A19C-6D460B4C9508}"/>
    <dgm:cxn modelId="{B61BF277-B201-4A9D-A153-11F77D307524}" srcId="{4766791F-944C-4E49-8FC6-62EBFC411E6E}" destId="{5827E8C7-7A1C-4480-A66E-A4DAE7A5ECAE}" srcOrd="4" destOrd="0" parTransId="{10D61453-0A58-481A-B0A5-87AACB136910}" sibTransId="{BE83973C-53D9-4088-9687-B058E7FE0264}"/>
    <dgm:cxn modelId="{E6753C2A-CE5B-4862-B3DF-E15722FCD203}" type="presOf" srcId="{8C4CF824-B0AD-47B9-AF66-CD67A740BAFC}" destId="{A063225B-9FD5-45B0-B079-E3D8E14227F9}" srcOrd="0" destOrd="0" presId="urn:microsoft.com/office/officeart/2005/8/layout/cycle2"/>
    <dgm:cxn modelId="{0216C6A5-2121-4A3E-B1EA-F643145FE856}" type="presOf" srcId="{BE83973C-53D9-4088-9687-B058E7FE0264}" destId="{89661C68-8ECE-4EAD-94F2-967BF6489069}" srcOrd="0" destOrd="0" presId="urn:microsoft.com/office/officeart/2005/8/layout/cycle2"/>
    <dgm:cxn modelId="{2649EFA0-789A-443C-B622-B42E21269FE0}" type="presOf" srcId="{2BB459DC-4E3E-45FD-898C-CF6D78659ABA}" destId="{D93B1F5A-07DB-4A59-85E7-95CD39AC996A}" srcOrd="1" destOrd="0" presId="urn:microsoft.com/office/officeart/2005/8/layout/cycle2"/>
    <dgm:cxn modelId="{189E2A04-9DFB-44DC-9065-33B303719002}" srcId="{4766791F-944C-4E49-8FC6-62EBFC411E6E}" destId="{8C4CF824-B0AD-47B9-AF66-CD67A740BAFC}" srcOrd="3" destOrd="0" parTransId="{672AF607-9480-4D86-A7A9-73070DF5C093}" sibTransId="{231CF860-2AB1-4879-94AD-1C4CFC3A4EA1}"/>
    <dgm:cxn modelId="{AFBEBF32-1BD3-408A-8FCE-95D640960CB3}" type="presOf" srcId="{FC13A31F-B4D2-48A1-A19C-6D460B4C9508}" destId="{F36EE1F2-4E30-44DC-A53B-54017136E76C}" srcOrd="0" destOrd="0" presId="urn:microsoft.com/office/officeart/2005/8/layout/cycle2"/>
    <dgm:cxn modelId="{DA692C36-8CAF-45F2-AB44-35C531D54678}" type="presOf" srcId="{951D5547-EEB0-4294-A0A8-3DB9AF423B36}" destId="{4586BB5F-2131-4DD3-8CC2-7A37D6285393}" srcOrd="0" destOrd="0" presId="urn:microsoft.com/office/officeart/2005/8/layout/cycle2"/>
    <dgm:cxn modelId="{A2F8EC95-835A-4BB7-81A8-4DD56E475F26}" srcId="{4766791F-944C-4E49-8FC6-62EBFC411E6E}" destId="{951D5547-EEB0-4294-A0A8-3DB9AF423B36}" srcOrd="0" destOrd="0" parTransId="{276985D5-90FD-4D1D-A49F-6780099BCF3B}" sibTransId="{140B121C-D644-4E29-B5E9-3E1E0F81E4DC}"/>
    <dgm:cxn modelId="{B008C875-5721-414B-844E-FAC4BEDE7A69}" type="presOf" srcId="{00D535DD-0C7B-4685-80F9-50C2BF138237}" destId="{92A23B0E-4BAC-4C75-99ED-2590C99644D5}" srcOrd="0" destOrd="0" presId="urn:microsoft.com/office/officeart/2005/8/layout/cycle2"/>
    <dgm:cxn modelId="{FC7DB32E-B5BA-4541-A6BE-7BC14586F324}" type="presOf" srcId="{BE83973C-53D9-4088-9687-B058E7FE0264}" destId="{15E54A9F-F993-4BA9-B813-D6EC285913C5}" srcOrd="1" destOrd="0" presId="urn:microsoft.com/office/officeart/2005/8/layout/cycle2"/>
    <dgm:cxn modelId="{E4A8B1CA-234A-49B4-A827-9E4E2C12F51E}" type="presOf" srcId="{5827E8C7-7A1C-4480-A66E-A4DAE7A5ECAE}" destId="{4A5C065F-1D7A-4574-9199-B04F53399635}" srcOrd="0" destOrd="0" presId="urn:microsoft.com/office/officeart/2005/8/layout/cycle2"/>
    <dgm:cxn modelId="{7ECEAFB3-0458-4F88-BD5D-5C6AE0A5E00A}" type="presOf" srcId="{2BB459DC-4E3E-45FD-898C-CF6D78659ABA}" destId="{3D9D0C9F-1C40-44E9-B8F8-26325E808BE0}" srcOrd="0" destOrd="0" presId="urn:microsoft.com/office/officeart/2005/8/layout/cycle2"/>
    <dgm:cxn modelId="{347CC1D7-BBF5-48E9-AD60-F63E64AE505C}" type="presOf" srcId="{231CF860-2AB1-4879-94AD-1C4CFC3A4EA1}" destId="{3DE2B4C8-6EE3-41E2-99F0-A8782B3D4ACF}" srcOrd="1" destOrd="0" presId="urn:microsoft.com/office/officeart/2005/8/layout/cycle2"/>
    <dgm:cxn modelId="{01F6FC28-9268-4038-A00B-A54431B98517}" type="presOf" srcId="{140B121C-D644-4E29-B5E9-3E1E0F81E4DC}" destId="{DF7D45EA-E103-4F54-820E-D4528B3D2BEE}" srcOrd="1" destOrd="0" presId="urn:microsoft.com/office/officeart/2005/8/layout/cycle2"/>
    <dgm:cxn modelId="{8CF9E872-8C00-44A3-B047-6DC03331FA6B}" type="presOf" srcId="{4766791F-944C-4E49-8FC6-62EBFC411E6E}" destId="{09E5CCCC-E128-437A-B99F-57F1426870A7}" srcOrd="0" destOrd="0" presId="urn:microsoft.com/office/officeart/2005/8/layout/cycle2"/>
    <dgm:cxn modelId="{54B72A27-3EEF-42CC-B11B-C216F6EF153E}" type="presParOf" srcId="{09E5CCCC-E128-437A-B99F-57F1426870A7}" destId="{4586BB5F-2131-4DD3-8CC2-7A37D6285393}" srcOrd="0" destOrd="0" presId="urn:microsoft.com/office/officeart/2005/8/layout/cycle2"/>
    <dgm:cxn modelId="{10BE319D-8257-4AB6-B211-04687CA390EA}" type="presParOf" srcId="{09E5CCCC-E128-437A-B99F-57F1426870A7}" destId="{983ED5C2-3E0A-456C-BB64-3B24C8B43CF0}" srcOrd="1" destOrd="0" presId="urn:microsoft.com/office/officeart/2005/8/layout/cycle2"/>
    <dgm:cxn modelId="{675858B7-164C-45C8-9E8C-3660AD95A5FE}" type="presParOf" srcId="{983ED5C2-3E0A-456C-BB64-3B24C8B43CF0}" destId="{DF7D45EA-E103-4F54-820E-D4528B3D2BEE}" srcOrd="0" destOrd="0" presId="urn:microsoft.com/office/officeart/2005/8/layout/cycle2"/>
    <dgm:cxn modelId="{6F1BBFE5-B7C8-42F8-9C2D-423B33584B6F}" type="presParOf" srcId="{09E5CCCC-E128-437A-B99F-57F1426870A7}" destId="{F0F5595D-4F2B-4947-B683-89819ADA512E}" srcOrd="2" destOrd="0" presId="urn:microsoft.com/office/officeart/2005/8/layout/cycle2"/>
    <dgm:cxn modelId="{B5B530F4-4837-486D-BDD7-9C83A7BF63A1}" type="presParOf" srcId="{09E5CCCC-E128-437A-B99F-57F1426870A7}" destId="{3D9D0C9F-1C40-44E9-B8F8-26325E808BE0}" srcOrd="3" destOrd="0" presId="urn:microsoft.com/office/officeart/2005/8/layout/cycle2"/>
    <dgm:cxn modelId="{4B11ADBB-A4DC-4019-972E-63EF0ABAD3A4}" type="presParOf" srcId="{3D9D0C9F-1C40-44E9-B8F8-26325E808BE0}" destId="{D93B1F5A-07DB-4A59-85E7-95CD39AC996A}" srcOrd="0" destOrd="0" presId="urn:microsoft.com/office/officeart/2005/8/layout/cycle2"/>
    <dgm:cxn modelId="{9A192BED-9DEB-4C6F-BC06-CBD39AAF47BF}" type="presParOf" srcId="{09E5CCCC-E128-437A-B99F-57F1426870A7}" destId="{92A23B0E-4BAC-4C75-99ED-2590C99644D5}" srcOrd="4" destOrd="0" presId="urn:microsoft.com/office/officeart/2005/8/layout/cycle2"/>
    <dgm:cxn modelId="{915E0FB9-DAD5-42CE-8047-1FE007F864D0}" type="presParOf" srcId="{09E5CCCC-E128-437A-B99F-57F1426870A7}" destId="{F36EE1F2-4E30-44DC-A53B-54017136E76C}" srcOrd="5" destOrd="0" presId="urn:microsoft.com/office/officeart/2005/8/layout/cycle2"/>
    <dgm:cxn modelId="{B860C214-3A42-472C-89A7-C97AC78E80AF}" type="presParOf" srcId="{F36EE1F2-4E30-44DC-A53B-54017136E76C}" destId="{9B942533-E6D8-4860-B1F4-FBC99B3C730E}" srcOrd="0" destOrd="0" presId="urn:microsoft.com/office/officeart/2005/8/layout/cycle2"/>
    <dgm:cxn modelId="{3EAF9683-04D4-44B4-841F-5D5F8CA0A0B1}" type="presParOf" srcId="{09E5CCCC-E128-437A-B99F-57F1426870A7}" destId="{A063225B-9FD5-45B0-B079-E3D8E14227F9}" srcOrd="6" destOrd="0" presId="urn:microsoft.com/office/officeart/2005/8/layout/cycle2"/>
    <dgm:cxn modelId="{C3414DFF-6A16-417A-9E43-C9CDF96ACA36}" type="presParOf" srcId="{09E5CCCC-E128-437A-B99F-57F1426870A7}" destId="{99466E26-6C49-4179-BF7A-15A8F50418AA}" srcOrd="7" destOrd="0" presId="urn:microsoft.com/office/officeart/2005/8/layout/cycle2"/>
    <dgm:cxn modelId="{D4D39C4C-10CB-4F1B-9AB6-96762776C369}" type="presParOf" srcId="{99466E26-6C49-4179-BF7A-15A8F50418AA}" destId="{3DE2B4C8-6EE3-41E2-99F0-A8782B3D4ACF}" srcOrd="0" destOrd="0" presId="urn:microsoft.com/office/officeart/2005/8/layout/cycle2"/>
    <dgm:cxn modelId="{A4A0B27D-CCD6-48DC-B490-1486E9B5138A}" type="presParOf" srcId="{09E5CCCC-E128-437A-B99F-57F1426870A7}" destId="{4A5C065F-1D7A-4574-9199-B04F53399635}" srcOrd="8" destOrd="0" presId="urn:microsoft.com/office/officeart/2005/8/layout/cycle2"/>
    <dgm:cxn modelId="{32402E96-0ED1-4C6D-A11F-1E3F26AE88CC}" type="presParOf" srcId="{09E5CCCC-E128-437A-B99F-57F1426870A7}" destId="{89661C68-8ECE-4EAD-94F2-967BF6489069}" srcOrd="9" destOrd="0" presId="urn:microsoft.com/office/officeart/2005/8/layout/cycle2"/>
    <dgm:cxn modelId="{BA3C43AB-704D-4AE2-B497-5CBC55009632}" type="presParOf" srcId="{89661C68-8ECE-4EAD-94F2-967BF6489069}" destId="{15E54A9F-F993-4BA9-B813-D6EC285913C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Engaging Business Partners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Kelly Fuller</a:t>
            </a:r>
          </a:p>
          <a:p>
            <a:r>
              <a:rPr lang="en-US" dirty="0" smtClean="0"/>
              <a:t>Business Partnership Coordinator/Eastland Fairfield CTS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69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930441"/>
            <a:ext cx="5934969" cy="948433"/>
          </a:xfrm>
        </p:spPr>
        <p:txBody>
          <a:bodyPr/>
          <a:lstStyle/>
          <a:p>
            <a:r>
              <a:rPr lang="en-US" b="1" dirty="0" smtClean="0"/>
              <a:t>Connecting</a:t>
            </a:r>
            <a:endParaRPr lang="en-US" b="1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4" r="29054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 smtClean="0"/>
              <a:t>Why we do it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 smtClean="0"/>
              <a:t>How we do it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 smtClean="0"/>
              <a:t>Who is involved?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 smtClean="0"/>
              <a:t>How do we evaluate effectiveness?</a:t>
            </a:r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9639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Why?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913774" y="1957138"/>
            <a:ext cx="10363826" cy="409073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600" dirty="0" smtClean="0"/>
              <a:t>Students </a:t>
            </a:r>
            <a:r>
              <a:rPr lang="en-US" sz="2600" dirty="0"/>
              <a:t>benefit by</a:t>
            </a:r>
            <a:r>
              <a:rPr lang="en-US" sz="2600" dirty="0" smtClean="0"/>
              <a:t>:</a:t>
            </a:r>
          </a:p>
          <a:p>
            <a:r>
              <a:rPr lang="en-US" sz="2600" dirty="0" smtClean="0"/>
              <a:t>Connecting </a:t>
            </a:r>
            <a:r>
              <a:rPr lang="en-US" sz="2600" dirty="0"/>
              <a:t>learning to </a:t>
            </a:r>
            <a:r>
              <a:rPr lang="en-US" sz="2600" dirty="0" smtClean="0"/>
              <a:t>earning</a:t>
            </a:r>
          </a:p>
          <a:p>
            <a:r>
              <a:rPr lang="en-US" sz="2600" dirty="0" smtClean="0"/>
              <a:t>Learning </a:t>
            </a:r>
            <a:r>
              <a:rPr lang="en-US" sz="2600" dirty="0"/>
              <a:t>that community members care about their </a:t>
            </a:r>
            <a:r>
              <a:rPr lang="en-US" sz="2600" dirty="0" smtClean="0"/>
              <a:t>success</a:t>
            </a:r>
          </a:p>
          <a:p>
            <a:r>
              <a:rPr lang="en-US" sz="2600" dirty="0" smtClean="0"/>
              <a:t>Participating </a:t>
            </a:r>
            <a:r>
              <a:rPr lang="en-US" sz="2600" dirty="0"/>
              <a:t>in opportunities such as service learning or work-based learning </a:t>
            </a:r>
            <a:endParaRPr lang="en-US" sz="2600" dirty="0" smtClean="0"/>
          </a:p>
          <a:p>
            <a:r>
              <a:rPr lang="en-US" sz="2600" dirty="0" smtClean="0"/>
              <a:t>receiving </a:t>
            </a:r>
            <a:r>
              <a:rPr lang="en-US" sz="2600" dirty="0"/>
              <a:t>job training, encouragement to graduate and to join the workforce or to continue their </a:t>
            </a:r>
            <a:r>
              <a:rPr lang="en-US" sz="2600" dirty="0" smtClean="0"/>
              <a:t>education</a:t>
            </a:r>
          </a:p>
          <a:p>
            <a:r>
              <a:rPr lang="en-US" sz="2600" dirty="0" smtClean="0"/>
              <a:t>Understanding </a:t>
            </a:r>
            <a:r>
              <a:rPr lang="en-US" sz="2600" dirty="0"/>
              <a:t>various aspects of business and industry to make career decisions </a:t>
            </a:r>
          </a:p>
        </p:txBody>
      </p:sp>
    </p:spTree>
    <p:extLst>
      <p:ext uri="{BB962C8B-B14F-4D97-AF65-F5344CB8AC3E}">
        <p14:creationId xmlns:p14="http://schemas.microsoft.com/office/powerpoint/2010/main" val="89819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Why?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7609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Teachers benefit through: </a:t>
            </a:r>
            <a:endParaRPr lang="en-US" sz="2400" dirty="0" smtClean="0"/>
          </a:p>
          <a:p>
            <a:r>
              <a:rPr lang="en-US" sz="2400" dirty="0" smtClean="0"/>
              <a:t>Access </a:t>
            </a:r>
            <a:r>
              <a:rPr lang="en-US" sz="2400" dirty="0"/>
              <a:t>to </a:t>
            </a:r>
            <a:r>
              <a:rPr lang="en-US" sz="2400" dirty="0" smtClean="0"/>
              <a:t>resources</a:t>
            </a:r>
          </a:p>
          <a:p>
            <a:r>
              <a:rPr lang="en-US" sz="2400" dirty="0" smtClean="0"/>
              <a:t>Classroom volunteers</a:t>
            </a:r>
          </a:p>
          <a:p>
            <a:r>
              <a:rPr lang="en-US" sz="2400" dirty="0" smtClean="0"/>
              <a:t>Providing </a:t>
            </a:r>
            <a:r>
              <a:rPr lang="en-US" sz="2400" dirty="0"/>
              <a:t>opportunities for students to participate in business and industry </a:t>
            </a:r>
            <a:r>
              <a:rPr lang="en-US" sz="2400" dirty="0" smtClean="0"/>
              <a:t>tours</a:t>
            </a:r>
          </a:p>
          <a:p>
            <a:r>
              <a:rPr lang="en-US" sz="2400" dirty="0" smtClean="0"/>
              <a:t>Guest </a:t>
            </a:r>
            <a:r>
              <a:rPr lang="en-US" sz="2400" dirty="0"/>
              <a:t>speakers </a:t>
            </a:r>
            <a:endParaRPr lang="en-US" sz="2400" dirty="0" smtClean="0"/>
          </a:p>
          <a:p>
            <a:r>
              <a:rPr lang="en-US" sz="2400" dirty="0" smtClean="0"/>
              <a:t>Ability </a:t>
            </a:r>
            <a:r>
              <a:rPr lang="en-US" sz="2400" dirty="0"/>
              <a:t>to showcase classroom and students </a:t>
            </a:r>
            <a:endParaRPr lang="en-US" sz="2400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07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Why?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Partners benefit from: </a:t>
            </a:r>
            <a:endParaRPr lang="en-US" sz="2400" dirty="0" smtClean="0"/>
          </a:p>
          <a:p>
            <a:r>
              <a:rPr lang="en-US" sz="2400" dirty="0" smtClean="0"/>
              <a:t>Parental </a:t>
            </a:r>
            <a:r>
              <a:rPr lang="en-US" sz="2400" dirty="0"/>
              <a:t>and student goodwill </a:t>
            </a:r>
            <a:endParaRPr lang="en-US" sz="2400" dirty="0" smtClean="0"/>
          </a:p>
          <a:p>
            <a:r>
              <a:rPr lang="en-US" sz="2400" dirty="0" smtClean="0"/>
              <a:t>Publicity </a:t>
            </a:r>
            <a:r>
              <a:rPr lang="en-US" sz="2400" dirty="0"/>
              <a:t>about </a:t>
            </a:r>
            <a:r>
              <a:rPr lang="en-US" sz="2400" dirty="0" smtClean="0"/>
              <a:t>relationship</a:t>
            </a:r>
          </a:p>
          <a:p>
            <a:r>
              <a:rPr lang="en-US" sz="2400" dirty="0" smtClean="0"/>
              <a:t>Well-trained workforce</a:t>
            </a:r>
          </a:p>
          <a:p>
            <a:pPr marL="0" indent="0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56668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101516"/>
            <a:ext cx="10363826" cy="3689683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Assemble Advisory Groups</a:t>
            </a:r>
          </a:p>
          <a:p>
            <a:r>
              <a:rPr lang="en-US" sz="2400" dirty="0"/>
              <a:t>Invite a diverse group to participate</a:t>
            </a:r>
          </a:p>
          <a:p>
            <a:r>
              <a:rPr lang="en-US" sz="2400" dirty="0" smtClean="0"/>
              <a:t>Guide advisors with action plans and SMART goals</a:t>
            </a:r>
          </a:p>
          <a:p>
            <a:r>
              <a:rPr lang="en-US" sz="2400" dirty="0" smtClean="0"/>
              <a:t>Assign members specific and guided roles</a:t>
            </a:r>
          </a:p>
          <a:p>
            <a:r>
              <a:rPr lang="en-US" sz="2400" dirty="0" smtClean="0"/>
              <a:t>Connect long and short term goals to CTE</a:t>
            </a:r>
          </a:p>
          <a:p>
            <a:r>
              <a:rPr lang="en-US" sz="2400" dirty="0" smtClean="0"/>
              <a:t>Meet frequently </a:t>
            </a:r>
          </a:p>
          <a:p>
            <a:r>
              <a:rPr lang="en-US" sz="2400" dirty="0" smtClean="0"/>
              <a:t>Execute recommendations</a:t>
            </a: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70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…a few more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ensure you are progressing toward a goal</a:t>
            </a:r>
          </a:p>
          <a:p>
            <a:r>
              <a:rPr lang="en-US" sz="2400" dirty="0" smtClean="0"/>
              <a:t>recognize the successes of your advisory group</a:t>
            </a:r>
          </a:p>
          <a:p>
            <a:r>
              <a:rPr lang="en-US" sz="2400" dirty="0" smtClean="0"/>
              <a:t>celebrate</a:t>
            </a:r>
          </a:p>
          <a:p>
            <a:r>
              <a:rPr lang="en-US" sz="2400" dirty="0" smtClean="0"/>
              <a:t>Guide group to maximum effectiveness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00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 assessment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Areas that need improvement	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1.</a:t>
            </a:r>
          </a:p>
          <a:p>
            <a:endParaRPr lang="en-US" dirty="0"/>
          </a:p>
          <a:p>
            <a:r>
              <a:rPr lang="en-US" dirty="0" smtClean="0"/>
              <a:t>2</a:t>
            </a:r>
          </a:p>
          <a:p>
            <a:endParaRPr lang="en-US" dirty="0"/>
          </a:p>
          <a:p>
            <a:r>
              <a:rPr lang="en-US" dirty="0" smtClean="0"/>
              <a:t>3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48195" y="2824099"/>
            <a:ext cx="4881804" cy="679994"/>
          </a:xfrm>
        </p:spPr>
        <p:txBody>
          <a:bodyPr/>
          <a:lstStyle/>
          <a:p>
            <a:r>
              <a:rPr lang="en-US" dirty="0" smtClean="0"/>
              <a:t>Strategies for success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1.</a:t>
            </a:r>
          </a:p>
          <a:p>
            <a:endParaRPr lang="en-US" dirty="0"/>
          </a:p>
          <a:p>
            <a:r>
              <a:rPr lang="en-US" dirty="0" smtClean="0"/>
              <a:t>2</a:t>
            </a:r>
          </a:p>
          <a:p>
            <a:endParaRPr lang="en-US" dirty="0"/>
          </a:p>
          <a:p>
            <a:r>
              <a:rPr lang="en-US" dirty="0" smtClean="0"/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172816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486" y="618517"/>
            <a:ext cx="11084011" cy="1596177"/>
          </a:xfrm>
        </p:spPr>
        <p:txBody>
          <a:bodyPr/>
          <a:lstStyle/>
          <a:p>
            <a:r>
              <a:rPr lang="en-US" dirty="0"/>
              <a:t>Top 10 Characteristics of an Effective Partnership </a:t>
            </a:r>
            <a:br>
              <a:rPr lang="en-US" dirty="0"/>
            </a:br>
            <a:r>
              <a:rPr lang="en-US" sz="2800" dirty="0"/>
              <a:t>According to Potential Business Partners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68721308"/>
              </p:ext>
            </p:extLst>
          </p:nvPr>
        </p:nvGraphicFramePr>
        <p:xfrm>
          <a:off x="681680" y="2214694"/>
          <a:ext cx="10585622" cy="4293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25763"/>
                <a:gridCol w="5259859"/>
              </a:tblGrid>
              <a:tr h="919934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i="0" kern="1200" cap="all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Give clear expectations of group/individuals</a:t>
                      </a:r>
                      <a:endParaRPr lang="en-US" sz="2400" b="0" i="0" kern="1200" cap="all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i="0" kern="1200" cap="all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Create attainable goals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2400" b="0" i="0" kern="1200" cap="all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05106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0" i="0" cap="all" baseline="0" dirty="0" smtClean="0"/>
                        <a:t>Provide partners feedback on accomplished tasks</a:t>
                      </a:r>
                      <a:endParaRPr lang="en-US" sz="2400" b="0" i="0" cap="all" baseline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0" i="0" cap="all" baseline="0" dirty="0" smtClean="0"/>
                        <a:t>Communicate effectively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2400" b="0" i="0" cap="all" baseline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0" i="0" cap="all" baseline="0" dirty="0" smtClean="0"/>
                        <a:t>Develop a plan of action</a:t>
                      </a:r>
                      <a:endParaRPr lang="en-US" sz="2400" b="0" i="0" cap="all" baseline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0" i="0" cap="all" baseline="0" dirty="0" smtClean="0"/>
                        <a:t>Partner with diverse group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2400" b="0" i="0" cap="all" baseline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0" i="0" cap="all" baseline="0" dirty="0" smtClean="0"/>
                        <a:t>Engage partners</a:t>
                      </a:r>
                      <a:endParaRPr lang="en-US" sz="2400" b="0" i="0" cap="all" baseline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0" i="0" cap="all" baseline="0" dirty="0" smtClean="0"/>
                        <a:t>Deliver on action items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2400" b="0" i="0" cap="all" baseline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0" i="0" cap="all" baseline="0" dirty="0" smtClean="0"/>
                        <a:t>Provide a clear sense of direction for the group</a:t>
                      </a:r>
                      <a:endParaRPr lang="en-US" sz="2400" b="0" i="0" cap="all" baseline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i="0" cap="all" baseline="0" dirty="0" smtClean="0"/>
                        <a:t>Define clear “nest steps”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2400" b="0" i="0" cap="all" baseline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3650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Who?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051222"/>
            <a:ext cx="10363826" cy="4381662"/>
          </a:xfrm>
        </p:spPr>
        <p:txBody>
          <a:bodyPr>
            <a:noAutofit/>
          </a:bodyPr>
          <a:lstStyle/>
          <a:p>
            <a:r>
              <a:rPr lang="en-US" sz="2400" dirty="0" smtClean="0"/>
              <a:t>Business partners who believe </a:t>
            </a:r>
            <a:r>
              <a:rPr lang="en-US" sz="2400" dirty="0"/>
              <a:t>THEIR Investment produces results for their business or industry</a:t>
            </a:r>
          </a:p>
          <a:p>
            <a:r>
              <a:rPr lang="en-US" sz="2400" dirty="0" smtClean="0"/>
              <a:t>Business </a:t>
            </a:r>
            <a:r>
              <a:rPr lang="en-US" sz="2400" dirty="0"/>
              <a:t>partners </a:t>
            </a:r>
            <a:r>
              <a:rPr lang="en-US" sz="2400" dirty="0" smtClean="0"/>
              <a:t>who are identified </a:t>
            </a:r>
            <a:r>
              <a:rPr lang="en-US" sz="2400" dirty="0"/>
              <a:t>by career clusters</a:t>
            </a:r>
          </a:p>
          <a:p>
            <a:r>
              <a:rPr lang="en-US" sz="2400" dirty="0"/>
              <a:t>business partners SHOULD BE THE MAJORITY of any advisory, business, or career cluster technical committee </a:t>
            </a:r>
          </a:p>
          <a:p>
            <a:r>
              <a:rPr lang="en-US" sz="2400" dirty="0"/>
              <a:t>Business people invested in career and skills development ensure students are career and college ready</a:t>
            </a:r>
          </a:p>
          <a:p>
            <a:r>
              <a:rPr lang="en-US" sz="2400" dirty="0" smtClean="0"/>
              <a:t>Career </a:t>
            </a:r>
            <a:r>
              <a:rPr lang="en-US" sz="2400" dirty="0"/>
              <a:t>and Technical </a:t>
            </a:r>
            <a:r>
              <a:rPr lang="en-US" sz="2400" dirty="0" smtClean="0"/>
              <a:t>Partnership </a:t>
            </a:r>
            <a:r>
              <a:rPr lang="en-US" sz="2400" dirty="0"/>
              <a:t>groups should </a:t>
            </a:r>
            <a:r>
              <a:rPr lang="en-US" sz="2400" dirty="0" smtClean="0"/>
              <a:t>be </a:t>
            </a:r>
            <a:r>
              <a:rPr lang="en-US" sz="2400" dirty="0"/>
              <a:t>headed by business </a:t>
            </a:r>
            <a:r>
              <a:rPr lang="en-US" sz="2400" dirty="0" smtClean="0"/>
              <a:t>persons</a:t>
            </a:r>
          </a:p>
        </p:txBody>
      </p:sp>
    </p:spTree>
    <p:extLst>
      <p:ext uri="{BB962C8B-B14F-4D97-AF65-F5344CB8AC3E}">
        <p14:creationId xmlns:p14="http://schemas.microsoft.com/office/powerpoint/2010/main" val="209147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486" y="618517"/>
            <a:ext cx="11084011" cy="1596177"/>
          </a:xfrm>
        </p:spPr>
        <p:txBody>
          <a:bodyPr/>
          <a:lstStyle/>
          <a:p>
            <a:r>
              <a:rPr lang="en-US" dirty="0" smtClean="0"/>
              <a:t>Where to find partners?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357804467"/>
              </p:ext>
            </p:extLst>
          </p:nvPr>
        </p:nvGraphicFramePr>
        <p:xfrm>
          <a:off x="432485" y="2214694"/>
          <a:ext cx="11084011" cy="42008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76509"/>
                <a:gridCol w="5507502"/>
              </a:tblGrid>
              <a:tr h="87301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i="0" kern="1200" cap="all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Workforce development boards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i="0" kern="1200" cap="all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National business societies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2400" b="0" i="0" kern="1200" cap="all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58938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0" i="0" kern="1200" cap="all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Economic development directors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2400" b="0" i="0" cap="all" baseline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i="0" cap="all" baseline="0" dirty="0" smtClean="0"/>
                        <a:t>Business and industry owners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2400" b="0" i="0" cap="all" baseline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80982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0" i="0" kern="1200" cap="all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Chambers of commerce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2400" b="0" i="0" cap="all" baseline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i="0" cap="all" baseline="0" dirty="0" smtClean="0"/>
                        <a:t>Local community colleges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2400" b="0" i="0" cap="all" baseline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80982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0" i="0" kern="1200" cap="all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Community organizations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2400" b="0" i="0" cap="all" baseline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i="0" cap="all" baseline="0" dirty="0" smtClean="0"/>
                        <a:t>Veterans group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2400" b="0" i="0" cap="all" baseline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80982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0" i="0" kern="1200" cap="all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Trade groups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2400" b="0" i="0" cap="all" baseline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i="0" cap="all" baseline="0" dirty="0" smtClean="0"/>
                        <a:t>Community development groups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2400" b="0" i="0" cap="all" baseline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3597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Evaluate effectiveness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738141"/>
              </p:ext>
            </p:extLst>
          </p:nvPr>
        </p:nvGraphicFramePr>
        <p:xfrm>
          <a:off x="914400" y="1764633"/>
          <a:ext cx="10363826" cy="4764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174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it s.m.a.r.t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Specific </a:t>
            </a:r>
          </a:p>
          <a:p>
            <a:r>
              <a:rPr lang="en-US" sz="3200" dirty="0" smtClean="0"/>
              <a:t>Measurable</a:t>
            </a:r>
          </a:p>
          <a:p>
            <a:r>
              <a:rPr lang="en-US" sz="3200" dirty="0" smtClean="0"/>
              <a:t>Attainable</a:t>
            </a:r>
          </a:p>
          <a:p>
            <a:r>
              <a:rPr lang="en-US" sz="3200" dirty="0" smtClean="0"/>
              <a:t>Results focused</a:t>
            </a:r>
          </a:p>
          <a:p>
            <a:r>
              <a:rPr lang="en-US" sz="3200" dirty="0" smtClean="0"/>
              <a:t>Timely</a:t>
            </a:r>
          </a:p>
        </p:txBody>
      </p:sp>
    </p:spTree>
    <p:extLst>
      <p:ext uri="{BB962C8B-B14F-4D97-AF65-F5344CB8AC3E}">
        <p14:creationId xmlns:p14="http://schemas.microsoft.com/office/powerpoint/2010/main" val="257145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Partnership action plan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386471601"/>
              </p:ext>
            </p:extLst>
          </p:nvPr>
        </p:nvGraphicFramePr>
        <p:xfrm>
          <a:off x="417093" y="1989223"/>
          <a:ext cx="11149264" cy="42851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2752"/>
                <a:gridCol w="1592752"/>
                <a:gridCol w="1592752"/>
                <a:gridCol w="1592752"/>
                <a:gridCol w="1592752"/>
                <a:gridCol w="1592752"/>
                <a:gridCol w="1592752"/>
              </a:tblGrid>
              <a:tr h="760125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Identified needs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Specific objectives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Strategies</a:t>
                      </a:r>
                    </a:p>
                    <a:p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Resources needed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Person(s) responsible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Timetable status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Evaluation</a:t>
                      </a:r>
                    </a:p>
                    <a:p>
                      <a:r>
                        <a:rPr lang="en-US" sz="2200" dirty="0" smtClean="0"/>
                        <a:t>/results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38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38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38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38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38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38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38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38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114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credit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2094376"/>
            <a:ext cx="10363826" cy="3841203"/>
          </a:xfrm>
        </p:spPr>
        <p:txBody>
          <a:bodyPr>
            <a:noAutofit/>
          </a:bodyPr>
          <a:lstStyle/>
          <a:p>
            <a:r>
              <a:rPr lang="en-US" sz="2800" dirty="0" smtClean="0"/>
              <a:t>Host a shadowing student</a:t>
            </a:r>
          </a:p>
          <a:p>
            <a:r>
              <a:rPr lang="en-US" sz="2800" dirty="0" smtClean="0"/>
              <a:t>Be a guest speaker/presenter</a:t>
            </a:r>
          </a:p>
          <a:p>
            <a:r>
              <a:rPr lang="en-US" sz="2800" dirty="0" smtClean="0"/>
              <a:t>Proctor CTE exams</a:t>
            </a:r>
          </a:p>
          <a:p>
            <a:r>
              <a:rPr lang="en-US" sz="2800" dirty="0" smtClean="0"/>
              <a:t>Present at middle school events</a:t>
            </a:r>
          </a:p>
          <a:p>
            <a:r>
              <a:rPr lang="en-US" sz="2800" dirty="0" smtClean="0"/>
              <a:t>Judge </a:t>
            </a:r>
            <a:r>
              <a:rPr lang="en-US" sz="2800" dirty="0" err="1" smtClean="0"/>
              <a:t>cte</a:t>
            </a:r>
            <a:r>
              <a:rPr lang="en-US" sz="2800" dirty="0" smtClean="0"/>
              <a:t>  competition</a:t>
            </a:r>
          </a:p>
          <a:p>
            <a:r>
              <a:rPr lang="en-US" sz="2800" dirty="0" smtClean="0"/>
              <a:t>Invite </a:t>
            </a:r>
            <a:r>
              <a:rPr lang="en-US" sz="2800" dirty="0" err="1" smtClean="0"/>
              <a:t>cte</a:t>
            </a:r>
            <a:r>
              <a:rPr lang="en-US" sz="2800" dirty="0" smtClean="0"/>
              <a:t> staff to serve on their board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2691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130072"/>
          </a:xfrm>
        </p:spPr>
        <p:txBody>
          <a:bodyPr/>
          <a:lstStyle/>
          <a:p>
            <a:r>
              <a:rPr lang="en-US" dirty="0" smtClean="0"/>
              <a:t>Times to celebrate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01679" y="1748590"/>
            <a:ext cx="10876547" cy="4588042"/>
          </a:xfrm>
        </p:spPr>
        <p:txBody>
          <a:bodyPr>
            <a:noAutofit/>
          </a:bodyPr>
          <a:lstStyle/>
          <a:p>
            <a:r>
              <a:rPr lang="en-US" sz="2200" dirty="0" smtClean="0"/>
              <a:t>Issue </a:t>
            </a:r>
            <a:r>
              <a:rPr lang="en-US" sz="2200" dirty="0"/>
              <a:t>press releases announcing member appointments </a:t>
            </a:r>
            <a:endParaRPr lang="en-US" sz="2200" dirty="0" smtClean="0"/>
          </a:p>
          <a:p>
            <a:r>
              <a:rPr lang="en-US" sz="2200" dirty="0"/>
              <a:t>Display </a:t>
            </a:r>
            <a:r>
              <a:rPr lang="en-US" sz="2200" dirty="0" smtClean="0"/>
              <a:t>their </a:t>
            </a:r>
            <a:r>
              <a:rPr lang="en-US" sz="2200" dirty="0"/>
              <a:t>names on plaques in labs or lobbies </a:t>
            </a:r>
          </a:p>
          <a:p>
            <a:r>
              <a:rPr lang="en-US" sz="2200" dirty="0" smtClean="0"/>
              <a:t>Report publicly on committee </a:t>
            </a:r>
            <a:r>
              <a:rPr lang="en-US" sz="2200" dirty="0"/>
              <a:t>recommendations </a:t>
            </a:r>
            <a:r>
              <a:rPr lang="en-US" sz="2200" dirty="0" smtClean="0"/>
              <a:t>and services performed </a:t>
            </a:r>
          </a:p>
          <a:p>
            <a:r>
              <a:rPr lang="en-US" sz="2200" dirty="0" smtClean="0"/>
              <a:t>Invite </a:t>
            </a:r>
            <a:r>
              <a:rPr lang="en-US" sz="2200" dirty="0"/>
              <a:t>members to </a:t>
            </a:r>
            <a:r>
              <a:rPr lang="en-US" sz="2200" dirty="0" smtClean="0"/>
              <a:t>school to see </a:t>
            </a:r>
            <a:r>
              <a:rPr lang="en-US" sz="2200" dirty="0"/>
              <a:t>the results of </a:t>
            </a:r>
            <a:r>
              <a:rPr lang="en-US" sz="2200" dirty="0" smtClean="0"/>
              <a:t>their recommendations </a:t>
            </a:r>
          </a:p>
          <a:p>
            <a:r>
              <a:rPr lang="en-US" sz="2200" dirty="0" smtClean="0"/>
              <a:t>Invite </a:t>
            </a:r>
            <a:r>
              <a:rPr lang="en-US" sz="2200" dirty="0"/>
              <a:t>members to </a:t>
            </a:r>
            <a:r>
              <a:rPr lang="en-US" sz="2200" dirty="0" smtClean="0"/>
              <a:t>special events, banquets, competitions, and graduations </a:t>
            </a:r>
          </a:p>
          <a:p>
            <a:r>
              <a:rPr lang="en-US" sz="2200" dirty="0" smtClean="0"/>
              <a:t>Introduce </a:t>
            </a:r>
            <a:r>
              <a:rPr lang="en-US" sz="2200" dirty="0"/>
              <a:t>advisory committee members at </a:t>
            </a:r>
            <a:r>
              <a:rPr lang="en-US" sz="2200" dirty="0" smtClean="0"/>
              <a:t>CTSO </a:t>
            </a:r>
            <a:r>
              <a:rPr lang="en-US" sz="2200" dirty="0"/>
              <a:t>meetings </a:t>
            </a:r>
            <a:r>
              <a:rPr lang="en-US" sz="2200" dirty="0" smtClean="0"/>
              <a:t>and board meetings </a:t>
            </a:r>
          </a:p>
          <a:p>
            <a:r>
              <a:rPr lang="en-US" sz="2200" dirty="0"/>
              <a:t>Send appreciation Letters </a:t>
            </a:r>
            <a:r>
              <a:rPr lang="en-US" sz="2200" dirty="0" smtClean="0"/>
              <a:t>to members’ supervisors and Award certificates or plaques when terms end </a:t>
            </a:r>
          </a:p>
          <a:p>
            <a:r>
              <a:rPr lang="en-US" sz="2200" dirty="0" smtClean="0"/>
              <a:t>Hold an annual recognition </a:t>
            </a:r>
            <a:r>
              <a:rPr lang="en-US" sz="2200" dirty="0"/>
              <a:t>dinner </a:t>
            </a: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88816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142</TotalTime>
  <Words>519</Words>
  <Application>Microsoft Office PowerPoint</Application>
  <PresentationFormat>Widescreen</PresentationFormat>
  <Paragraphs>124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Tw Cen MT</vt:lpstr>
      <vt:lpstr>Droplet</vt:lpstr>
      <vt:lpstr>Engaging Business Partners</vt:lpstr>
      <vt:lpstr>Connecting</vt:lpstr>
      <vt:lpstr>Why?</vt:lpstr>
      <vt:lpstr>Why?</vt:lpstr>
      <vt:lpstr>Why?</vt:lpstr>
      <vt:lpstr>How?</vt:lpstr>
      <vt:lpstr>…a few more</vt:lpstr>
      <vt:lpstr>Self assessment</vt:lpstr>
      <vt:lpstr>Top 10 Characteristics of an Effective Partnership  According to Potential Business Partners </vt:lpstr>
      <vt:lpstr>Who?</vt:lpstr>
      <vt:lpstr>Where to find partners?</vt:lpstr>
      <vt:lpstr>Evaluate effectiveness </vt:lpstr>
      <vt:lpstr>Is it s.m.a.r.t </vt:lpstr>
      <vt:lpstr>Partnership action plan</vt:lpstr>
      <vt:lpstr>Extra credit</vt:lpstr>
      <vt:lpstr>Times to celebrate </vt:lpstr>
    </vt:vector>
  </TitlesOfParts>
  <Company>Windows 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Engaging Business Partners</dc:title>
  <dc:creator>Kelly Fuller</dc:creator>
  <cp:lastModifiedBy>Bob Thomas</cp:lastModifiedBy>
  <cp:revision>16</cp:revision>
  <dcterms:created xsi:type="dcterms:W3CDTF">2017-04-10T15:56:35Z</dcterms:created>
  <dcterms:modified xsi:type="dcterms:W3CDTF">2017-04-10T19:29:10Z</dcterms:modified>
</cp:coreProperties>
</file>